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98" r:id="rId2"/>
    <p:sldId id="273" r:id="rId3"/>
    <p:sldId id="272" r:id="rId4"/>
    <p:sldId id="275" r:id="rId5"/>
    <p:sldId id="274" r:id="rId6"/>
    <p:sldId id="299" r:id="rId7"/>
    <p:sldId id="276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58" r:id="rId19"/>
    <p:sldId id="260" r:id="rId20"/>
    <p:sldId id="264" r:id="rId21"/>
    <p:sldId id="265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12.04.2023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0AAF289F-95AB-9EFA-06A4-AE3427FCE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8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432B338D-CCE0-F0F9-6DF3-DC2766842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7E535E7D-2208-1B77-FEF6-107F2AADE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6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EC5A8A0F-842F-3AB1-2569-669DDFA94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1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10A95933-35D3-B90A-71CA-A7B9A04D57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6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59B17048-7656-8DEF-0FD7-8C94C2C29B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8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 descr="Obsah obrázku text, klipart&#10;&#10;Popis byl vytvořen automaticky">
            <a:extLst>
              <a:ext uri="{FF2B5EF4-FFF2-40B4-BE49-F238E27FC236}">
                <a16:creationId xmlns:a16="http://schemas.microsoft.com/office/drawing/2014/main" id="{2E46BE7B-9BE2-784A-B2EB-CD4CB35EB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2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 descr="Obsah obrázku text, klipart&#10;&#10;Popis byl vytvořen automaticky">
            <a:extLst>
              <a:ext uri="{FF2B5EF4-FFF2-40B4-BE49-F238E27FC236}">
                <a16:creationId xmlns:a16="http://schemas.microsoft.com/office/drawing/2014/main" id="{A2C0B90B-557A-E717-4CB5-181A010E80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4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89904D4F-80DC-A25D-FDD0-5A6E858E9A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9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F32364DD-FC25-9BB4-09B2-D0D4F92DA4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4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4AA10F7A-BCEF-A124-7C3A-13781D870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4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C26E-6215-4DED-9F8A-6B6DACA3F894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FACD1FF8-1CD2-41BB-0138-01D4B3F64F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0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jirina.princova@kraj-lbc.cz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2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4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Excel_Worksheet5.xlsx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0823" y="975360"/>
            <a:ext cx="7045234" cy="3152503"/>
          </a:xfrm>
        </p:spPr>
        <p:txBody>
          <a:bodyPr>
            <a:noAutofit/>
          </a:bodyPr>
          <a:lstStyle/>
          <a:p>
            <a:r>
              <a:rPr lang="cs-CZ" sz="4800" b="1" dirty="0"/>
              <a:t>Porada ředitelů škol a školských zařízení zřizovaných Libereckým krajem</a:t>
            </a:r>
          </a:p>
        </p:txBody>
      </p:sp>
    </p:spTree>
    <p:extLst>
      <p:ext uri="{BB962C8B-B14F-4D97-AF65-F5344CB8AC3E}">
        <p14:creationId xmlns:p14="http://schemas.microsoft.com/office/powerpoint/2010/main" val="770124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F86F9BE-5909-B054-F70F-BF27347EFA7F}"/>
              </a:ext>
            </a:extLst>
          </p:cNvPr>
          <p:cNvSpPr txBox="1"/>
          <p:nvPr/>
        </p:nvSpPr>
        <p:spPr>
          <a:xfrm>
            <a:off x="611560" y="69269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solidFill>
                  <a:srgbClr val="000000"/>
                </a:solidFill>
                <a:latin typeface="+mj-lt"/>
              </a:rPr>
              <a:t>Akce v realizaci _ Českolipsko </a:t>
            </a:r>
            <a:endParaRPr lang="cs-CZ" sz="3200" dirty="0">
              <a:latin typeface="+mj-lt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6C55B9E-C20D-118C-E544-3AFFF0E7B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420213"/>
              </p:ext>
            </p:extLst>
          </p:nvPr>
        </p:nvGraphicFramePr>
        <p:xfrm>
          <a:off x="359693" y="1484784"/>
          <a:ext cx="8136582" cy="4824533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679341">
                  <a:extLst>
                    <a:ext uri="{9D8B030D-6E8A-4147-A177-3AD203B41FA5}">
                      <a16:colId xmlns:a16="http://schemas.microsoft.com/office/drawing/2014/main" val="3745062218"/>
                    </a:ext>
                  </a:extLst>
                </a:gridCol>
                <a:gridCol w="3529218">
                  <a:extLst>
                    <a:ext uri="{9D8B030D-6E8A-4147-A177-3AD203B41FA5}">
                      <a16:colId xmlns:a16="http://schemas.microsoft.com/office/drawing/2014/main" val="416007085"/>
                    </a:ext>
                  </a:extLst>
                </a:gridCol>
                <a:gridCol w="928023">
                  <a:extLst>
                    <a:ext uri="{9D8B030D-6E8A-4147-A177-3AD203B41FA5}">
                      <a16:colId xmlns:a16="http://schemas.microsoft.com/office/drawing/2014/main" val="3237602738"/>
                    </a:ext>
                  </a:extLst>
                </a:gridCol>
              </a:tblGrid>
              <a:tr h="40604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název příspěvkové organizace 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název akce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alokace v Kč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25797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zdravotnická škola a SOŠ, Česká Lípa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Havárie rozvodů vody, objekt 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16 000 000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5815509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zdravotnická škola a SOŠ, Česká Lípa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Oprava střech areál 28. října a Svojsíkova stezka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586565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zdravotnická škola a SOŠ, Česká Lípa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Havárie rozvodů vody - objekt A a 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16 000 000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2223994"/>
                  </a:ext>
                </a:extLst>
              </a:tr>
              <a:tr h="4107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Gymnázium, Česká Lípa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Zpracování projektové dokumentace - hřiště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6733479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Obchodní akademie, Česká Lípa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Oprava střechy objektu školy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8 000 000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8520004"/>
                  </a:ext>
                </a:extLst>
              </a:tr>
              <a:tr h="2650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Gymnázium Mimoň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Oprava havarijního stavu střechy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10 065 000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3910263"/>
                  </a:ext>
                </a:extLst>
              </a:tr>
              <a:tr h="37020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Gymnázium Mimoň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Pořízení kuchyňského vybavení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1920148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Dětský domov, základní škola a mateřská škola, Krompach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Oprava podlahy v jídelně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3 500 000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7956988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průmyslová škola, Česká Lípa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Výměna osvětlení za energeticky úsporná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908 016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2859247"/>
                  </a:ext>
                </a:extLst>
              </a:tr>
              <a:tr h="40604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Operační program - Životní prostřední - projekty Snížení energetické náročnosti objektů (SEN)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300057"/>
                  </a:ext>
                </a:extLst>
              </a:tr>
              <a:tr h="2721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Gymnázium Česká Lípa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SEN - jídelna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10 000 000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703740"/>
                  </a:ext>
                </a:extLst>
              </a:tr>
              <a:tr h="25796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zdravotnická škola a SOŠ Česká Lípa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pořízení kogenerační jednotky - areál 28. října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8 000 000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1791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163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F86F9BE-5909-B054-F70F-BF27347EFA7F}"/>
              </a:ext>
            </a:extLst>
          </p:cNvPr>
          <p:cNvSpPr txBox="1"/>
          <p:nvPr/>
        </p:nvSpPr>
        <p:spPr>
          <a:xfrm>
            <a:off x="611560" y="69269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solidFill>
                  <a:srgbClr val="000000"/>
                </a:solidFill>
                <a:latin typeface="+mj-lt"/>
              </a:rPr>
              <a:t>Akce v realizaci _ Českolipsko </a:t>
            </a:r>
            <a:endParaRPr lang="cs-CZ" sz="3200" dirty="0">
              <a:latin typeface="+mj-lt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6C55B9E-C20D-118C-E544-3AFFF0E7B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360828"/>
              </p:ext>
            </p:extLst>
          </p:nvPr>
        </p:nvGraphicFramePr>
        <p:xfrm>
          <a:off x="323850" y="1556792"/>
          <a:ext cx="8136582" cy="4758619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679341">
                  <a:extLst>
                    <a:ext uri="{9D8B030D-6E8A-4147-A177-3AD203B41FA5}">
                      <a16:colId xmlns:a16="http://schemas.microsoft.com/office/drawing/2014/main" val="3745062218"/>
                    </a:ext>
                  </a:extLst>
                </a:gridCol>
                <a:gridCol w="3529218">
                  <a:extLst>
                    <a:ext uri="{9D8B030D-6E8A-4147-A177-3AD203B41FA5}">
                      <a16:colId xmlns:a16="http://schemas.microsoft.com/office/drawing/2014/main" val="416007085"/>
                    </a:ext>
                  </a:extLst>
                </a:gridCol>
                <a:gridCol w="928023">
                  <a:extLst>
                    <a:ext uri="{9D8B030D-6E8A-4147-A177-3AD203B41FA5}">
                      <a16:colId xmlns:a16="http://schemas.microsoft.com/office/drawing/2014/main" val="3237602738"/>
                    </a:ext>
                  </a:extLst>
                </a:gridCol>
              </a:tblGrid>
              <a:tr h="3417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název příspěvkové organizace 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název akce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alokace v Kč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107133"/>
                  </a:ext>
                </a:extLst>
              </a:tr>
              <a:tr h="3417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Operační program - Životní prostřední - Fotovoltaické elektrárny (FVE)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4652970"/>
                  </a:ext>
                </a:extLst>
              </a:tr>
              <a:tr h="37787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Gymnázium Česká Lípa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areál školy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5804268"/>
                  </a:ext>
                </a:extLst>
              </a:tr>
              <a:tr h="37787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zdravotnická škola a SOŠ Česká Lípa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areál školy + dobíjecí stanice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1 000 000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6255329"/>
                  </a:ext>
                </a:extLst>
              </a:tr>
              <a:tr h="54270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Obchodní akademie, Česká Lípa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areál školy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3958138"/>
                  </a:ext>
                </a:extLst>
              </a:tr>
              <a:tr h="31031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Národní plán obnovy - Hospodaření s vodou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3549767"/>
                  </a:ext>
                </a:extLst>
              </a:tr>
              <a:tr h="37787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průmyslová škola, Česká Lípa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příprava projektu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379 000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5242158"/>
                  </a:ext>
                </a:extLst>
              </a:tr>
              <a:tr h="37787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Obchodní akademie, Česká Lípa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příprava projektu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1280603"/>
                  </a:ext>
                </a:extLst>
              </a:tr>
              <a:tr h="20178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Elektromobilita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3441015"/>
                  </a:ext>
                </a:extLst>
              </a:tr>
              <a:tr h="37787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Vyšší odborná škola sklářská a Střední škola, Nový Bor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vozidlo kategorie M1 (osobní)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4170308"/>
                  </a:ext>
                </a:extLst>
              </a:tr>
              <a:tr h="37787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zdravotnická škola a SOŠ Česká Lípa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vozidlo kategorie M1 (osobní) a kategorie N1 (nákladní do 3,5t)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953390"/>
                  </a:ext>
                </a:extLst>
              </a:tr>
              <a:tr h="37787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Dětský domov, 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Dubá-Deštná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vozidlo kategorie M1 (osobní) a M1 (vícemístné)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2 450 000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4623550"/>
                  </a:ext>
                </a:extLst>
              </a:tr>
              <a:tr h="35616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84 272 016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398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15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F86F9BE-5909-B054-F70F-BF27347EFA7F}"/>
              </a:ext>
            </a:extLst>
          </p:cNvPr>
          <p:cNvSpPr txBox="1"/>
          <p:nvPr/>
        </p:nvSpPr>
        <p:spPr>
          <a:xfrm>
            <a:off x="611560" y="69269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solidFill>
                  <a:srgbClr val="000000"/>
                </a:solidFill>
                <a:latin typeface="+mj-lt"/>
              </a:rPr>
              <a:t>Akce v realizaci _Jablonecko </a:t>
            </a:r>
            <a:endParaRPr lang="cs-CZ" sz="3200" dirty="0">
              <a:latin typeface="+mj-lt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6C55B9E-C20D-118C-E544-3AFFF0E7B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231133"/>
              </p:ext>
            </p:extLst>
          </p:nvPr>
        </p:nvGraphicFramePr>
        <p:xfrm>
          <a:off x="323850" y="1412776"/>
          <a:ext cx="8136582" cy="475253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679341">
                  <a:extLst>
                    <a:ext uri="{9D8B030D-6E8A-4147-A177-3AD203B41FA5}">
                      <a16:colId xmlns:a16="http://schemas.microsoft.com/office/drawing/2014/main" val="3745062218"/>
                    </a:ext>
                  </a:extLst>
                </a:gridCol>
                <a:gridCol w="3529218">
                  <a:extLst>
                    <a:ext uri="{9D8B030D-6E8A-4147-A177-3AD203B41FA5}">
                      <a16:colId xmlns:a16="http://schemas.microsoft.com/office/drawing/2014/main" val="416007085"/>
                    </a:ext>
                  </a:extLst>
                </a:gridCol>
                <a:gridCol w="928023">
                  <a:extLst>
                    <a:ext uri="{9D8B030D-6E8A-4147-A177-3AD203B41FA5}">
                      <a16:colId xmlns:a16="http://schemas.microsoft.com/office/drawing/2014/main" val="3237602738"/>
                    </a:ext>
                  </a:extLst>
                </a:gridCol>
              </a:tblGrid>
              <a:tr h="3447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  <a:latin typeface="+mn-lt"/>
                        </a:rPr>
                        <a:t>název příspěvkové organizace 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88" marR="7488" marT="748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  <a:latin typeface="+mn-lt"/>
                        </a:rPr>
                        <a:t>název akce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88" marR="7488" marT="748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  <a:latin typeface="+mn-lt"/>
                        </a:rPr>
                        <a:t>alokace v Kč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88" marR="7488" marT="748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815509"/>
                  </a:ext>
                </a:extLst>
              </a:tr>
              <a:tr h="2758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Gymnázium Dr. Randy, Jablonec n/N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Zajištění statiky objektu jídelny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20 764 978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3459021"/>
                  </a:ext>
                </a:extLst>
              </a:tr>
              <a:tr h="3447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Dětský domov, Jablonec n/N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Reko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objektu Pasecká - dokončuje se PD (1 350 000 Kč)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25 000 000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7818966"/>
                  </a:ext>
                </a:extLst>
              </a:tr>
              <a:tr h="2758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škola řemesel a služeb, Jablonec n/N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Úprava prostor pro Středisko výchovné péče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3 000 000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8089422"/>
                  </a:ext>
                </a:extLst>
              </a:tr>
              <a:tr h="3901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škola řemesel a služeb, Jablonec n/N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Výměna výtahu u SPC - objekt Smetanova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3 000 000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1587041"/>
                  </a:ext>
                </a:extLst>
              </a:tr>
              <a:tr h="3901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škola řemesel a služeb, Jablonec n/N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Rozšíření vzduchotechniky - COV - objekt Podhorská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3840915"/>
                  </a:ext>
                </a:extLst>
              </a:tr>
              <a:tr h="3901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škola řemesel a služeb, Jablonec n/N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Odstranění závad - COV Podhorská (kapacita plynu)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4648074"/>
                  </a:ext>
                </a:extLst>
              </a:tr>
              <a:tr h="3901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uměleckoprům.škola a VOŠ, Jablonec n/N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Úhrada nájemného - memorandum investice SMJ do objektu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2 850 000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0377307"/>
                  </a:ext>
                </a:extLst>
              </a:tr>
              <a:tr h="39014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uměleckoprůmyslová škola sklářská, Železný Brod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Výměna podlahové krytiny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450 000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3300389"/>
                  </a:ext>
                </a:extLst>
              </a:tr>
              <a:tr h="39014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uměleckoprůmyslová škola sklářská, Železný Brod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Výměna osvětlení za energeticky úsporná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0714254"/>
                  </a:ext>
                </a:extLst>
              </a:tr>
              <a:tr h="39014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uměleckoprůmyslová škola sklářská, Železný Brod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Ostranění bezpečnostních a hygienických závad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0564018"/>
                  </a:ext>
                </a:extLst>
              </a:tr>
              <a:tr h="39014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uměleckoprůmyslová škola sklářská, Železný Brod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Výměna oken na domově mládeže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3 500 000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0131122"/>
                  </a:ext>
                </a:extLst>
              </a:tr>
              <a:tr h="390142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Vyšší odborná škola mezinárodního obchodu a OA Jablonec n/N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Zateplení fasády nové budovy školy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5 000 000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23663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561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F86F9BE-5909-B054-F70F-BF27347EFA7F}"/>
              </a:ext>
            </a:extLst>
          </p:cNvPr>
          <p:cNvSpPr txBox="1"/>
          <p:nvPr/>
        </p:nvSpPr>
        <p:spPr>
          <a:xfrm>
            <a:off x="611560" y="69269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solidFill>
                  <a:srgbClr val="000000"/>
                </a:solidFill>
                <a:latin typeface="+mj-lt"/>
              </a:rPr>
              <a:t>Akce v realizaci _Jablonecko </a:t>
            </a:r>
            <a:endParaRPr lang="cs-CZ" sz="3200" dirty="0">
              <a:latin typeface="+mj-lt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6C55B9E-C20D-118C-E544-3AFFF0E7B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455173"/>
              </p:ext>
            </p:extLst>
          </p:nvPr>
        </p:nvGraphicFramePr>
        <p:xfrm>
          <a:off x="323850" y="1484784"/>
          <a:ext cx="8136582" cy="4680516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679341">
                  <a:extLst>
                    <a:ext uri="{9D8B030D-6E8A-4147-A177-3AD203B41FA5}">
                      <a16:colId xmlns:a16="http://schemas.microsoft.com/office/drawing/2014/main" val="3745062218"/>
                    </a:ext>
                  </a:extLst>
                </a:gridCol>
                <a:gridCol w="3529218">
                  <a:extLst>
                    <a:ext uri="{9D8B030D-6E8A-4147-A177-3AD203B41FA5}">
                      <a16:colId xmlns:a16="http://schemas.microsoft.com/office/drawing/2014/main" val="416007085"/>
                    </a:ext>
                  </a:extLst>
                </a:gridCol>
                <a:gridCol w="928023">
                  <a:extLst>
                    <a:ext uri="{9D8B030D-6E8A-4147-A177-3AD203B41FA5}">
                      <a16:colId xmlns:a16="http://schemas.microsoft.com/office/drawing/2014/main" val="3237602738"/>
                    </a:ext>
                  </a:extLst>
                </a:gridCol>
              </a:tblGrid>
              <a:tr h="39004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  <a:latin typeface="+mn-lt"/>
                        </a:rPr>
                        <a:t>název příspěvkové organizace 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88" marR="7488" marT="748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  <a:latin typeface="+mn-lt"/>
                        </a:rPr>
                        <a:t>název akce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88" marR="7488" marT="748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  <a:latin typeface="+mn-lt"/>
                        </a:rPr>
                        <a:t>alokace v Kč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88" marR="7488" marT="748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815509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IROP - Školy bez bariér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7929213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Gymnázium Dr. Randy, Jablonec n/N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areál školy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8 100 000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0935948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Gymnázium U Balvanu, Jablonec n/N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areál školy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22 300 000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2817911"/>
                  </a:ext>
                </a:extLst>
              </a:tr>
              <a:tr h="39004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Operační program - Životní prostřední - Fotovoltaické elektrárny (FVE)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9385517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Gymnázium Dr. Randy, Jablonec n/N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areál školy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5242158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průmyslová škola technická, Jablonec n/N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areál školy + dobíjecí stanice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1280603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Elektromobilita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3441015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škola řemesel a služeb, Jablonec n/N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vozidlo kategorie M1 (osobní vícemístné)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1 150 000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4170308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Základní škola Jablonec n/N, Liberecká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vozidlo kategorie M1 (osobní)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953390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Dětský domov, Jablonec n/N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vozidlo kategorie M1 (osobní vícemístné)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1 150 000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4623550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104 464 978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398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551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F86F9BE-5909-B054-F70F-BF27347EFA7F}"/>
              </a:ext>
            </a:extLst>
          </p:cNvPr>
          <p:cNvSpPr txBox="1"/>
          <p:nvPr/>
        </p:nvSpPr>
        <p:spPr>
          <a:xfrm>
            <a:off x="611560" y="69269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solidFill>
                  <a:srgbClr val="000000"/>
                </a:solidFill>
                <a:latin typeface="+mj-lt"/>
              </a:rPr>
              <a:t>Akce v realizaci _Liberecko </a:t>
            </a:r>
            <a:endParaRPr lang="cs-CZ" sz="3200" dirty="0">
              <a:latin typeface="+mj-lt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6C55B9E-C20D-118C-E544-3AFFF0E7B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561142"/>
              </p:ext>
            </p:extLst>
          </p:nvPr>
        </p:nvGraphicFramePr>
        <p:xfrm>
          <a:off x="359693" y="1484784"/>
          <a:ext cx="8136582" cy="4536503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679341">
                  <a:extLst>
                    <a:ext uri="{9D8B030D-6E8A-4147-A177-3AD203B41FA5}">
                      <a16:colId xmlns:a16="http://schemas.microsoft.com/office/drawing/2014/main" val="3745062218"/>
                    </a:ext>
                  </a:extLst>
                </a:gridCol>
                <a:gridCol w="3529218">
                  <a:extLst>
                    <a:ext uri="{9D8B030D-6E8A-4147-A177-3AD203B41FA5}">
                      <a16:colId xmlns:a16="http://schemas.microsoft.com/office/drawing/2014/main" val="416007085"/>
                    </a:ext>
                  </a:extLst>
                </a:gridCol>
                <a:gridCol w="928023">
                  <a:extLst>
                    <a:ext uri="{9D8B030D-6E8A-4147-A177-3AD203B41FA5}">
                      <a16:colId xmlns:a16="http://schemas.microsoft.com/office/drawing/2014/main" val="3237602738"/>
                    </a:ext>
                  </a:extLst>
                </a:gridCol>
              </a:tblGrid>
              <a:tr h="4594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  <a:latin typeface="+mn-lt"/>
                        </a:rPr>
                        <a:t>název příspěvkové organizace 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88" marR="7488" marT="748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  <a:latin typeface="+mn-lt"/>
                        </a:rPr>
                        <a:t>název akce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88" marR="7488" marT="748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  <a:latin typeface="+mn-lt"/>
                        </a:rPr>
                        <a:t>alokace v Kč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88" marR="7488" marT="748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815509"/>
                  </a:ext>
                </a:extLst>
              </a:tr>
              <a:tr h="3990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škola strojní, stavební a dopravní, Liberec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Rekonstrukce elektroinstalace v objektu D, Letná, Liberec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18 000 000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3549767"/>
                  </a:ext>
                </a:extLst>
              </a:tr>
              <a:tr h="3990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škola gastronomie a služeb, Liberec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Oprava havarijního stavu střechy, objekt Centrum, Liberec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9 500 000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5242158"/>
                  </a:ext>
                </a:extLst>
              </a:tr>
              <a:tr h="3504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Základní škola a mateřská škola logopedická, Liberec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Vybudování parkovacích ploch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9 000 000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1280603"/>
                  </a:ext>
                </a:extLst>
              </a:tr>
              <a:tr h="30626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Základní škola a mateřská škola logopedická, Liberec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Úprava atria školy včetně zpracování studie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3441015"/>
                  </a:ext>
                </a:extLst>
              </a:tr>
              <a:tr h="4398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Základní škola a mateřská škola logopedická, Liberec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Změna zdroje vytápění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4170308"/>
                  </a:ext>
                </a:extLst>
              </a:tr>
              <a:tr h="3990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průmyslová škola strojní a elektrotechnická a VOŠ, Liberec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Oprava havarijního stavu stropních trámů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9 800 000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953390"/>
                  </a:ext>
                </a:extLst>
              </a:tr>
              <a:tr h="3990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průmyslová škola strojní a elektrotechnická a VOŠ, Liberec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Oprava střechy odborných dílen - areál Masarykova, Liberec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3 000 000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4623550"/>
                  </a:ext>
                </a:extLst>
              </a:tr>
              <a:tr h="293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Gymnázium 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F.X.Šaldy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Liberec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Demolice komínu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1 900 000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7398396"/>
                  </a:ext>
                </a:extLst>
              </a:tr>
              <a:tr h="30626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Školní statek Frýdlant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Zpevněná plocha krmiště pro otelené krávy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681 586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0297435"/>
                  </a:ext>
                </a:extLst>
              </a:tr>
              <a:tr h="20458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Dětský domov, Frýdlant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Zhotovení projektové dokumentace - horní objekt Větrov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2 065 000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1000059"/>
                  </a:ext>
                </a:extLst>
              </a:tr>
              <a:tr h="29005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Dětský domov, Frýdlant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Pořízení herního prvku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225 000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1478203"/>
                  </a:ext>
                </a:extLst>
              </a:tr>
              <a:tr h="29005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Dětský domov, Frýdlant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Oprava kanalizace v areálu domova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1 650 000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5624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734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F86F9BE-5909-B054-F70F-BF27347EFA7F}"/>
              </a:ext>
            </a:extLst>
          </p:cNvPr>
          <p:cNvSpPr txBox="1"/>
          <p:nvPr/>
        </p:nvSpPr>
        <p:spPr>
          <a:xfrm>
            <a:off x="611560" y="69269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solidFill>
                  <a:srgbClr val="000000"/>
                </a:solidFill>
                <a:latin typeface="+mj-lt"/>
              </a:rPr>
              <a:t>Akce v realizaci _Liberecko </a:t>
            </a:r>
            <a:endParaRPr lang="cs-CZ" sz="3200" dirty="0">
              <a:latin typeface="+mj-lt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6C55B9E-C20D-118C-E544-3AFFF0E7B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900099"/>
              </p:ext>
            </p:extLst>
          </p:nvPr>
        </p:nvGraphicFramePr>
        <p:xfrm>
          <a:off x="359693" y="1484784"/>
          <a:ext cx="8136582" cy="474415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679341">
                  <a:extLst>
                    <a:ext uri="{9D8B030D-6E8A-4147-A177-3AD203B41FA5}">
                      <a16:colId xmlns:a16="http://schemas.microsoft.com/office/drawing/2014/main" val="3745062218"/>
                    </a:ext>
                  </a:extLst>
                </a:gridCol>
                <a:gridCol w="3529218">
                  <a:extLst>
                    <a:ext uri="{9D8B030D-6E8A-4147-A177-3AD203B41FA5}">
                      <a16:colId xmlns:a16="http://schemas.microsoft.com/office/drawing/2014/main" val="416007085"/>
                    </a:ext>
                  </a:extLst>
                </a:gridCol>
                <a:gridCol w="928023">
                  <a:extLst>
                    <a:ext uri="{9D8B030D-6E8A-4147-A177-3AD203B41FA5}">
                      <a16:colId xmlns:a16="http://schemas.microsoft.com/office/drawing/2014/main" val="3237602738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  <a:latin typeface="+mn-lt"/>
                        </a:rPr>
                        <a:t>název příspěvkové organizace 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88" marR="7488" marT="748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  <a:latin typeface="+mn-lt"/>
                        </a:rPr>
                        <a:t>název akce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88" marR="7488" marT="748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  <a:latin typeface="+mn-lt"/>
                        </a:rPr>
                        <a:t>alokace v Kč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88" marR="7488" marT="748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8155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odborná škola, Liberec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Zpracování projektové dokumentace - obnova fasády internátu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1 900 000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740114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Obchodní akademie a Jazyková škola, Liberec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Výměna osvětlení v TV hale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3549767"/>
                  </a:ext>
                </a:extLst>
              </a:tr>
              <a:tr h="3447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škola strojní, stavební a dopravní, Liberec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Úprava prostor pro přesun vedení školy - Ještědská, Liberec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6 010 000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5242158"/>
                  </a:ext>
                </a:extLst>
              </a:tr>
              <a:tr h="3295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IROP - Školy bez bariér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12806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průmyslová škola strojní a elektrotechnická a VOŠ, Liberec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areál Masarykova, Liberec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17 000 000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3441015"/>
                  </a:ext>
                </a:extLst>
              </a:tr>
              <a:tr h="4136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Operační program - Životní prostřední - projekty Snížení energetické náročnosti objektů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4170308"/>
                  </a:ext>
                </a:extLst>
              </a:tr>
              <a:tr h="3063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Základní škola a mateřská škola logopedická, Liberec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Změna zdroje vytápění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8 500 000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953390"/>
                  </a:ext>
                </a:extLst>
              </a:tr>
              <a:tr h="3631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půmyslová škola textilní, Liberec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Rekonstrukce vytápění, modernizace osvětlení, výměna oken - dílny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18 000 000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4623550"/>
                  </a:ext>
                </a:extLst>
              </a:tr>
              <a:tr h="27590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škola hospodářská a lesnická, Frýdlant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Tělocvična Zámecká - příprava projektu, FVE vč. dobíjecí stanice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200 000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7398396"/>
                  </a:ext>
                </a:extLst>
              </a:tr>
              <a:tr h="2880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Operační program - Životní prostřední - Fotovoltaické elektrárny (FVE)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0297435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odborná škola, Liberec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příprava projektu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1000059"/>
                  </a:ext>
                </a:extLst>
              </a:tr>
              <a:tr h="27278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Základní škola a mateřská škola logopedická, Liberec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příprava projektu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1478203"/>
                  </a:ext>
                </a:extLst>
              </a:tr>
              <a:tr h="27278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škola gastronomie a služeb, Liberec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příprava projektu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1 000 000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5624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96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F86F9BE-5909-B054-F70F-BF27347EFA7F}"/>
              </a:ext>
            </a:extLst>
          </p:cNvPr>
          <p:cNvSpPr txBox="1"/>
          <p:nvPr/>
        </p:nvSpPr>
        <p:spPr>
          <a:xfrm>
            <a:off x="611560" y="69269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solidFill>
                  <a:srgbClr val="000000"/>
                </a:solidFill>
                <a:latin typeface="+mj-lt"/>
              </a:rPr>
              <a:t>Akce v realizaci _Liberecko </a:t>
            </a:r>
            <a:endParaRPr lang="cs-CZ" sz="3200" dirty="0">
              <a:latin typeface="+mj-lt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6C55B9E-C20D-118C-E544-3AFFF0E7B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159812"/>
              </p:ext>
            </p:extLst>
          </p:nvPr>
        </p:nvGraphicFramePr>
        <p:xfrm>
          <a:off x="359693" y="1484784"/>
          <a:ext cx="8136582" cy="3269751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679341">
                  <a:extLst>
                    <a:ext uri="{9D8B030D-6E8A-4147-A177-3AD203B41FA5}">
                      <a16:colId xmlns:a16="http://schemas.microsoft.com/office/drawing/2014/main" val="3745062218"/>
                    </a:ext>
                  </a:extLst>
                </a:gridCol>
                <a:gridCol w="3529218">
                  <a:extLst>
                    <a:ext uri="{9D8B030D-6E8A-4147-A177-3AD203B41FA5}">
                      <a16:colId xmlns:a16="http://schemas.microsoft.com/office/drawing/2014/main" val="416007085"/>
                    </a:ext>
                  </a:extLst>
                </a:gridCol>
                <a:gridCol w="928023">
                  <a:extLst>
                    <a:ext uri="{9D8B030D-6E8A-4147-A177-3AD203B41FA5}">
                      <a16:colId xmlns:a16="http://schemas.microsoft.com/office/drawing/2014/main" val="3237602738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  <a:latin typeface="+mn-lt"/>
                        </a:rPr>
                        <a:t>název příspěvkové organizace 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88" marR="7488" marT="748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  <a:latin typeface="+mn-lt"/>
                        </a:rPr>
                        <a:t>název akce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88" marR="7488" marT="748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  <a:latin typeface="+mn-lt"/>
                        </a:rPr>
                        <a:t>alokace v Kč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88" marR="7488" marT="748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8155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Hospodaření s vodou v krajině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3549767"/>
                  </a:ext>
                </a:extLst>
              </a:tr>
              <a:tr h="34479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škola hospodářská a lesnická, Frýdlant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nádrže - zadržení vody v krajině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170 000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5242158"/>
                  </a:ext>
                </a:extLst>
              </a:tr>
              <a:tr h="32955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Elektromobilita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12806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průmyslová škola strojní a elektrotechnická a VOŠ, Liberec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vozidlo kategorie M1 (osobní užitkové pick-up)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3441015"/>
                  </a:ext>
                </a:extLst>
              </a:tr>
              <a:tr h="41368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škola hospodářská a lesnická, Frýdlant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vozidlo kategorie M1 (osobní) a M1(vícemístné)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2 450 000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4170308"/>
                  </a:ext>
                </a:extLst>
              </a:tr>
              <a:tr h="30639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Základní škola a mateřská škola pro tělesně postižené, Liberec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vozidlo kategorie M1 (osobní)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1 300 000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953390"/>
                  </a:ext>
                </a:extLst>
              </a:tr>
              <a:tr h="3631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Dětský domov, Jablonné v Podještědí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vozidlo kategorie M1 (osobní)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1 300 000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4623550"/>
                  </a:ext>
                </a:extLst>
              </a:tr>
              <a:tr h="27590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121 071 586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398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385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6D88694-ED01-DB80-B0AD-9EA98E22F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556890"/>
              </p:ext>
            </p:extLst>
          </p:nvPr>
        </p:nvGraphicFramePr>
        <p:xfrm>
          <a:off x="703032" y="2387022"/>
          <a:ext cx="7181334" cy="822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81334">
                  <a:extLst>
                    <a:ext uri="{9D8B030D-6E8A-4147-A177-3AD203B41FA5}">
                      <a16:colId xmlns:a16="http://schemas.microsoft.com/office/drawing/2014/main" val="1815236648"/>
                    </a:ext>
                  </a:extLst>
                </a:gridCol>
              </a:tblGrid>
              <a:tr h="35899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finanční výdaje (v tis. Kč)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994870"/>
                  </a:ext>
                </a:extLst>
              </a:tr>
              <a:tr h="46392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</a:rPr>
                        <a:t>981 500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128940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D2D1F65-7F8D-FB49-D068-106E59879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47188"/>
              </p:ext>
            </p:extLst>
          </p:nvPr>
        </p:nvGraphicFramePr>
        <p:xfrm>
          <a:off x="703031" y="3826467"/>
          <a:ext cx="7181335" cy="62986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181335">
                  <a:extLst>
                    <a:ext uri="{9D8B030D-6E8A-4147-A177-3AD203B41FA5}">
                      <a16:colId xmlns:a16="http://schemas.microsoft.com/office/drawing/2014/main" val="2249245590"/>
                    </a:ext>
                  </a:extLst>
                </a:gridCol>
              </a:tblGrid>
              <a:tr h="24126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finanční výdaje (v tis. Kč)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526633"/>
                  </a:ext>
                </a:extLst>
              </a:tr>
              <a:tr h="386022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</a:rPr>
                        <a:t>1 541 800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169477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AC608C60-E9F9-A529-7ED9-F669BC342492}"/>
              </a:ext>
            </a:extLst>
          </p:cNvPr>
          <p:cNvGraphicFramePr>
            <a:graphicFrameLocks noGrp="1"/>
          </p:cNvGraphicFramePr>
          <p:nvPr/>
        </p:nvGraphicFramePr>
        <p:xfrm>
          <a:off x="703031" y="5219594"/>
          <a:ext cx="7181337" cy="61652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7181337">
                  <a:extLst>
                    <a:ext uri="{9D8B030D-6E8A-4147-A177-3AD203B41FA5}">
                      <a16:colId xmlns:a16="http://schemas.microsoft.com/office/drawing/2014/main" val="1429955087"/>
                    </a:ext>
                  </a:extLst>
                </a:gridCol>
              </a:tblGrid>
              <a:tr h="282608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finanční výdaje (v tis. Kč)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70200844"/>
                  </a:ext>
                </a:extLst>
              </a:tr>
              <a:tr h="33391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</a:rPr>
                        <a:t>422 800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18588830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E1D0CFE5-624C-20CE-ADE8-B3CFDADE5E67}"/>
              </a:ext>
            </a:extLst>
          </p:cNvPr>
          <p:cNvSpPr txBox="1"/>
          <p:nvPr/>
        </p:nvSpPr>
        <p:spPr>
          <a:xfrm>
            <a:off x="647459" y="1831344"/>
            <a:ext cx="7613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1. Investice spolufinancované z dotačních zdrojů: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3773695-662B-7DEC-8182-0E6C422FDEFD}"/>
              </a:ext>
            </a:extLst>
          </p:cNvPr>
          <p:cNvSpPr txBox="1"/>
          <p:nvPr/>
        </p:nvSpPr>
        <p:spPr>
          <a:xfrm>
            <a:off x="601304" y="3464754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2. Investice velké: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3FE31A2-4708-2954-4864-37BBBD34F0A4}"/>
              </a:ext>
            </a:extLst>
          </p:cNvPr>
          <p:cNvSpPr txBox="1"/>
          <p:nvPr/>
        </p:nvSpPr>
        <p:spPr>
          <a:xfrm>
            <a:off x="601304" y="4881040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3. Investice malé: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DCD84C0-187C-C6D8-C3F1-45CBB2B97113}"/>
              </a:ext>
            </a:extLst>
          </p:cNvPr>
          <p:cNvSpPr txBox="1"/>
          <p:nvPr/>
        </p:nvSpPr>
        <p:spPr>
          <a:xfrm>
            <a:off x="656168" y="58981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3200" b="1" dirty="0">
                <a:solidFill>
                  <a:srgbClr val="000000"/>
                </a:solidFill>
                <a:latin typeface="+mj-lt"/>
              </a:rPr>
              <a:t>Připravované akce:</a:t>
            </a:r>
            <a:endParaRPr lang="cs-CZ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1661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F86F9BE-5909-B054-F70F-BF27347EFA7F}"/>
              </a:ext>
            </a:extLst>
          </p:cNvPr>
          <p:cNvSpPr txBox="1"/>
          <p:nvPr/>
        </p:nvSpPr>
        <p:spPr>
          <a:xfrm>
            <a:off x="611560" y="692696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solidFill>
                  <a:srgbClr val="000000"/>
                </a:solidFill>
                <a:latin typeface="+mj-lt"/>
              </a:rPr>
              <a:t>Investice „velké“ s nutností financování ze zdrojů Libereckého kraje</a:t>
            </a:r>
            <a:endParaRPr lang="cs-CZ" sz="3200" dirty="0">
              <a:latin typeface="+mj-lt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A174B93A-9662-08A1-147E-0546D6D22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857632"/>
              </p:ext>
            </p:extLst>
          </p:nvPr>
        </p:nvGraphicFramePr>
        <p:xfrm>
          <a:off x="394402" y="2060848"/>
          <a:ext cx="8210045" cy="286556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210045">
                  <a:extLst>
                    <a:ext uri="{9D8B030D-6E8A-4147-A177-3AD203B41FA5}">
                      <a16:colId xmlns:a16="http://schemas.microsoft.com/office/drawing/2014/main" val="2804841639"/>
                    </a:ext>
                  </a:extLst>
                </a:gridCol>
              </a:tblGrid>
              <a:tr h="3853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Název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5488293"/>
                  </a:ext>
                </a:extLst>
              </a:tr>
              <a:tr h="59552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Rekonstrukce objektu Zeyerova 31 pro vzdělávání žáků se speciálními vzdělávacími potřebami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814356"/>
                  </a:ext>
                </a:extLst>
              </a:tr>
              <a:tr h="44991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SZŠ a VOŠ LBC - výstavba nového objektu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7845992"/>
                  </a:ext>
                </a:extLst>
              </a:tr>
              <a:tr h="39701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OA, HŠ a SOŠ, Turnov - výměna areálů  Zborovská, Alešova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304247"/>
                  </a:ext>
                </a:extLst>
              </a:tr>
              <a:tr h="39701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Školní statek, Frýdlant - Rekonstrukce Školního statku Frýdlant, budova B - hipologie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0665040"/>
                  </a:ext>
                </a:extLst>
              </a:tr>
              <a:tr h="64074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Školní statek, Frýdlant - Rekonstrukce Školního statku Frýdlant, budova  A - Středisko odborného výcviku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604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298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FF2723-1D3A-597B-0A08-801D2B30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4425"/>
            <a:ext cx="7886700" cy="893223"/>
          </a:xfrm>
        </p:spPr>
        <p:txBody>
          <a:bodyPr>
            <a:normAutofit/>
          </a:bodyPr>
          <a:lstStyle/>
          <a:p>
            <a:r>
              <a:rPr lang="cs-CZ" sz="3200" b="1" dirty="0"/>
              <a:t>Rekonstrukce objektu Zeyerova čp. 31, Liberec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7EAB55-4912-A759-4410-91BCE8243EDB}"/>
              </a:ext>
            </a:extLst>
          </p:cNvPr>
          <p:cNvSpPr txBox="1">
            <a:spLocks/>
          </p:cNvSpPr>
          <p:nvPr/>
        </p:nvSpPr>
        <p:spPr>
          <a:xfrm>
            <a:off x="628650" y="1397786"/>
            <a:ext cx="7886700" cy="32329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povinnost kraje ze zákona zajistit splnění školní docházky pro děti a žáky            se speciálními vzdělávacími potřebami (ZŠ speciální + MŠ a ZŠ dle § 16 odst. 9)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34CE9AA9-65F5-7770-B3E8-9E1461618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599301"/>
              </p:ext>
            </p:extLst>
          </p:nvPr>
        </p:nvGraphicFramePr>
        <p:xfrm>
          <a:off x="713064" y="2105637"/>
          <a:ext cx="7113863" cy="924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8235">
                  <a:extLst>
                    <a:ext uri="{9D8B030D-6E8A-4147-A177-3AD203B41FA5}">
                      <a16:colId xmlns:a16="http://schemas.microsoft.com/office/drawing/2014/main" val="1313854959"/>
                    </a:ext>
                  </a:extLst>
                </a:gridCol>
                <a:gridCol w="755938">
                  <a:extLst>
                    <a:ext uri="{9D8B030D-6E8A-4147-A177-3AD203B41FA5}">
                      <a16:colId xmlns:a16="http://schemas.microsoft.com/office/drawing/2014/main" val="251683571"/>
                    </a:ext>
                  </a:extLst>
                </a:gridCol>
                <a:gridCol w="755938">
                  <a:extLst>
                    <a:ext uri="{9D8B030D-6E8A-4147-A177-3AD203B41FA5}">
                      <a16:colId xmlns:a16="http://schemas.microsoft.com/office/drawing/2014/main" val="1785588966"/>
                    </a:ext>
                  </a:extLst>
                </a:gridCol>
                <a:gridCol w="755938">
                  <a:extLst>
                    <a:ext uri="{9D8B030D-6E8A-4147-A177-3AD203B41FA5}">
                      <a16:colId xmlns:a16="http://schemas.microsoft.com/office/drawing/2014/main" val="3623790131"/>
                    </a:ext>
                  </a:extLst>
                </a:gridCol>
                <a:gridCol w="755938">
                  <a:extLst>
                    <a:ext uri="{9D8B030D-6E8A-4147-A177-3AD203B41FA5}">
                      <a16:colId xmlns:a16="http://schemas.microsoft.com/office/drawing/2014/main" val="3157429524"/>
                    </a:ext>
                  </a:extLst>
                </a:gridCol>
                <a:gridCol w="755938">
                  <a:extLst>
                    <a:ext uri="{9D8B030D-6E8A-4147-A177-3AD203B41FA5}">
                      <a16:colId xmlns:a16="http://schemas.microsoft.com/office/drawing/2014/main" val="2305589384"/>
                    </a:ext>
                  </a:extLst>
                </a:gridCol>
                <a:gridCol w="755938">
                  <a:extLst>
                    <a:ext uri="{9D8B030D-6E8A-4147-A177-3AD203B41FA5}">
                      <a16:colId xmlns:a16="http://schemas.microsoft.com/office/drawing/2014/main" val="1676766911"/>
                    </a:ext>
                  </a:extLst>
                </a:gridCol>
              </a:tblGrid>
              <a:tr h="309747">
                <a:tc>
                  <a:txBody>
                    <a:bodyPr/>
                    <a:lstStyle/>
                    <a:p>
                      <a:pPr algn="l"/>
                      <a:r>
                        <a:rPr lang="cs-CZ" sz="1000" dirty="0">
                          <a:effectLst/>
                        </a:rPr>
                        <a:t>Žáci se SVP v ZŠ v Libereckém kraji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00">
                          <a:effectLst/>
                        </a:rPr>
                        <a:t>2016/2017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00" dirty="0">
                          <a:effectLst/>
                        </a:rPr>
                        <a:t>2017/2018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00">
                          <a:effectLst/>
                        </a:rPr>
                        <a:t>2018/2019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00">
                          <a:effectLst/>
                        </a:rPr>
                        <a:t>2019/2020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00">
                          <a:effectLst/>
                        </a:rPr>
                        <a:t>2020/2021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00">
                          <a:effectLst/>
                        </a:rPr>
                        <a:t>2021/2022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5009138"/>
                  </a:ext>
                </a:extLst>
              </a:tr>
              <a:tr h="227148">
                <a:tc>
                  <a:txBody>
                    <a:bodyPr/>
                    <a:lstStyle/>
                    <a:p>
                      <a:pPr algn="l"/>
                      <a:r>
                        <a:rPr lang="cs-CZ" sz="1000">
                          <a:effectLst/>
                        </a:rPr>
                        <a:t>se zdravotním postižením (§ 16 odst. 9)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0">
                          <a:effectLst/>
                        </a:rPr>
                        <a:t>3582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0" dirty="0">
                          <a:effectLst/>
                        </a:rPr>
                        <a:t>4202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0">
                          <a:effectLst/>
                        </a:rPr>
                        <a:t>4482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0">
                          <a:effectLst/>
                        </a:rPr>
                        <a:t>5232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0">
                          <a:effectLst/>
                        </a:rPr>
                        <a:t>5305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0" dirty="0">
                          <a:effectLst/>
                        </a:rPr>
                        <a:t>5320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97274423"/>
                  </a:ext>
                </a:extLst>
              </a:tr>
              <a:tr h="193592">
                <a:tc>
                  <a:txBody>
                    <a:bodyPr/>
                    <a:lstStyle/>
                    <a:p>
                      <a:pPr algn="l"/>
                      <a:r>
                        <a:rPr lang="cs-CZ" sz="1000">
                          <a:effectLst/>
                        </a:rPr>
                        <a:t>s jiným zdravotním znevýhodněním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0">
                          <a:effectLst/>
                        </a:rPr>
                        <a:t>58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0">
                          <a:effectLst/>
                        </a:rPr>
                        <a:t>593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0">
                          <a:effectLst/>
                        </a:rPr>
                        <a:t>1121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0">
                          <a:effectLst/>
                        </a:rPr>
                        <a:t>1297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0">
                          <a:effectLst/>
                        </a:rPr>
                        <a:t>1247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0">
                          <a:effectLst/>
                        </a:rPr>
                        <a:t>1300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38736784"/>
                  </a:ext>
                </a:extLst>
              </a:tr>
              <a:tr h="193592">
                <a:tc>
                  <a:txBody>
                    <a:bodyPr/>
                    <a:lstStyle/>
                    <a:p>
                      <a:pPr algn="l"/>
                      <a:r>
                        <a:rPr lang="cs-CZ" sz="1000">
                          <a:effectLst/>
                        </a:rPr>
                        <a:t>odlišné kulturní a životní podmínky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0">
                          <a:effectLst/>
                        </a:rPr>
                        <a:t>147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0">
                          <a:effectLst/>
                        </a:rPr>
                        <a:t>455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0">
                          <a:effectLst/>
                        </a:rPr>
                        <a:t>620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0">
                          <a:effectLst/>
                        </a:rPr>
                        <a:t>689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0">
                          <a:effectLst/>
                        </a:rPr>
                        <a:t>763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0" dirty="0">
                          <a:effectLst/>
                        </a:rPr>
                        <a:t>739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02239261"/>
                  </a:ext>
                </a:extLst>
              </a:tr>
            </a:tbl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BC27EDBE-442F-687F-4365-05810873F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064" y="3566676"/>
            <a:ext cx="755137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celkové náklady </a:t>
            </a:r>
            <a:r>
              <a:rPr lang="cs-CZ" sz="1600" u="sng" dirty="0"/>
              <a:t>cca 200 mil. Kč s DPH</a:t>
            </a:r>
          </a:p>
          <a:p>
            <a:pPr lvl="1"/>
            <a:r>
              <a:rPr lang="cs-CZ" sz="1600" dirty="0"/>
              <a:t>etapa I – budova: cca </a:t>
            </a:r>
            <a:r>
              <a:rPr lang="cs-CZ" sz="1600" b="1" dirty="0"/>
              <a:t>120 mil. Kč </a:t>
            </a:r>
            <a:endParaRPr lang="cs-CZ" sz="1600" dirty="0"/>
          </a:p>
          <a:p>
            <a:pPr lvl="1"/>
            <a:r>
              <a:rPr lang="cs-CZ" sz="1600" dirty="0"/>
              <a:t>etapa II – okolí: cca </a:t>
            </a:r>
            <a:r>
              <a:rPr lang="cs-CZ" sz="1600" b="1" dirty="0"/>
              <a:t>80 mil. Kč </a:t>
            </a:r>
          </a:p>
          <a:p>
            <a:pPr lvl="1"/>
            <a:endParaRPr lang="cs-CZ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realizace obou etap najednou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zahájení realizace prací  - </a:t>
            </a:r>
            <a:r>
              <a:rPr lang="cs-CZ" sz="1600" dirty="0"/>
              <a:t>listopad/prosinec 2023</a:t>
            </a:r>
          </a:p>
        </p:txBody>
      </p:sp>
    </p:spTree>
    <p:extLst>
      <p:ext uri="{BB962C8B-B14F-4D97-AF65-F5344CB8AC3E}">
        <p14:creationId xmlns:p14="http://schemas.microsoft.com/office/powerpoint/2010/main" val="226240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abulka&#10;&#10;Popis byl vytvořen automaticky">
            <a:extLst>
              <a:ext uri="{FF2B5EF4-FFF2-40B4-BE49-F238E27FC236}">
                <a16:creationId xmlns:a16="http://schemas.microsoft.com/office/drawing/2014/main" id="{6ECAF012-23A0-C3A2-41B6-412413E289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43" y="528507"/>
            <a:ext cx="7642370" cy="5184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9248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FB1536E8-BD70-99F8-FDFC-592C46F50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0" r="824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F8B59ABD-6126-158D-FF9C-9C836B3A1702}"/>
              </a:ext>
            </a:extLst>
          </p:cNvPr>
          <p:cNvSpPr txBox="1">
            <a:spLocks/>
          </p:cNvSpPr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cs-CZ" sz="3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Pohled od západu</a:t>
            </a:r>
            <a:endParaRPr lang="en-US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567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87414F-BA51-D01F-A8C3-F60102BC8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995" y="2424418"/>
            <a:ext cx="7772400" cy="917776"/>
          </a:xfrm>
        </p:spPr>
        <p:txBody>
          <a:bodyPr>
            <a:normAutofit/>
          </a:bodyPr>
          <a:lstStyle/>
          <a:p>
            <a:r>
              <a:rPr lang="cs-CZ" sz="4800" dirty="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43BBFD-5277-7158-CB0C-080721C61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8227" y="4583550"/>
            <a:ext cx="3882005" cy="1655762"/>
          </a:xfrm>
        </p:spPr>
        <p:txBody>
          <a:bodyPr>
            <a:normAutofit/>
          </a:bodyPr>
          <a:lstStyle/>
          <a:p>
            <a:pPr algn="r"/>
            <a:r>
              <a:rPr lang="cs-CZ" sz="1600" dirty="0">
                <a:hlinkClick r:id="rId2"/>
              </a:rPr>
              <a:t>jirina.princova@kraj-lbc.cz</a:t>
            </a:r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844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tabulka&#10;&#10;Popis byl vytvořen automaticky">
            <a:extLst>
              <a:ext uri="{FF2B5EF4-FFF2-40B4-BE49-F238E27FC236}">
                <a16:creationId xmlns:a16="http://schemas.microsoft.com/office/drawing/2014/main" id="{ED57DDC3-1722-0E69-8205-406F263C3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39" y="365126"/>
            <a:ext cx="7886699" cy="5270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09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0BE3A723-42D3-0CD2-2736-6FEA527029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131891"/>
              </p:ext>
            </p:extLst>
          </p:nvPr>
        </p:nvGraphicFramePr>
        <p:xfrm>
          <a:off x="1065403" y="872607"/>
          <a:ext cx="6400800" cy="5112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305027" imgH="4391089" progId="Excel.Sheet.12">
                  <p:embed/>
                </p:oleObj>
              </mc:Choice>
              <mc:Fallback>
                <p:oleObj name="Worksheet" r:id="rId2" imgW="3305027" imgH="4391089" progId="Excel.Sheet.12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0BE3A723-42D3-0CD2-2736-6FEA527029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5403" y="872607"/>
                        <a:ext cx="6400800" cy="5112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09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74EB5C44-4148-F3D8-993F-E9D380B109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99040"/>
              </p:ext>
            </p:extLst>
          </p:nvPr>
        </p:nvGraphicFramePr>
        <p:xfrm>
          <a:off x="840079" y="681037"/>
          <a:ext cx="3790644" cy="4733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286288" imgH="3819396" progId="Excel.Sheet.12">
                  <p:embed/>
                </p:oleObj>
              </mc:Choice>
              <mc:Fallback>
                <p:oleObj name="Worksheet" r:id="rId2" imgW="3286288" imgH="3819396" progId="Excel.Shee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74EB5C44-4148-F3D8-993F-E9D380B109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0079" y="681037"/>
                        <a:ext cx="3790644" cy="4733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25EEA1A0-8469-D770-870E-29156542F3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450491"/>
              </p:ext>
            </p:extLst>
          </p:nvPr>
        </p:nvGraphicFramePr>
        <p:xfrm>
          <a:off x="5059741" y="681037"/>
          <a:ext cx="3790644" cy="4733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286288" imgH="3819396" progId="Excel.Sheet.12">
                  <p:embed/>
                </p:oleObj>
              </mc:Choice>
              <mc:Fallback>
                <p:oleObj name="Worksheet" r:id="rId4" imgW="3286288" imgH="3819396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25EEA1A0-8469-D770-870E-29156542F3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59741" y="681037"/>
                        <a:ext cx="3790644" cy="4733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4141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47E7F5B2-3E49-8503-CF9A-6A2307EEF5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11117"/>
              </p:ext>
            </p:extLst>
          </p:nvPr>
        </p:nvGraphicFramePr>
        <p:xfrm>
          <a:off x="992777" y="1454150"/>
          <a:ext cx="3326674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286288" imgH="4010192" progId="Excel.Sheet.12">
                  <p:embed/>
                </p:oleObj>
              </mc:Choice>
              <mc:Fallback>
                <p:oleObj name="Worksheet" r:id="rId2" imgW="3286288" imgH="40101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777" y="1454150"/>
                        <a:ext cx="3326674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529E397B-FB6D-F1C4-85F0-0392FC8366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524347"/>
              </p:ext>
            </p:extLst>
          </p:nvPr>
        </p:nvGraphicFramePr>
        <p:xfrm>
          <a:off x="5233851" y="1454150"/>
          <a:ext cx="2708365" cy="4189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629030" imgH="3819396" progId="Excel.Sheet.12">
                  <p:embed/>
                </p:oleObj>
              </mc:Choice>
              <mc:Fallback>
                <p:oleObj name="Worksheet" r:id="rId4" imgW="2629030" imgH="38193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33851" y="1454150"/>
                        <a:ext cx="2708365" cy="4189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079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5FD90641-1E4D-6E0E-F99E-A14BA7B83F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870414"/>
              </p:ext>
            </p:extLst>
          </p:nvPr>
        </p:nvGraphicFramePr>
        <p:xfrm>
          <a:off x="1137228" y="497012"/>
          <a:ext cx="7735174" cy="4253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676914" imgH="1952792" progId="Excel.Sheet.12">
                  <p:embed/>
                </p:oleObj>
              </mc:Choice>
              <mc:Fallback>
                <p:oleObj name="Worksheet" r:id="rId2" imgW="5676914" imgH="1952792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5FD90641-1E4D-6E0E-F99E-A14BA7B83F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37228" y="497012"/>
                        <a:ext cx="7735174" cy="4253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1323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BDD40D-FB13-A713-402C-ADF3A077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Rok 2023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12EB79-44E9-4B2D-3045-4328F9C0B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Příprava oborových úprav/změn</a:t>
            </a:r>
          </a:p>
          <a:p>
            <a:r>
              <a:rPr lang="cs-CZ" dirty="0"/>
              <a:t>Vize MŠMT – úpravy zákonů</a:t>
            </a:r>
          </a:p>
          <a:p>
            <a:r>
              <a:rPr lang="cs-CZ" dirty="0"/>
              <a:t>Nový DZ ČR a příprava DZ LK</a:t>
            </a:r>
          </a:p>
          <a:p>
            <a:r>
              <a:rPr lang="cs-CZ" dirty="0"/>
              <a:t>KAP a NAKAP</a:t>
            </a:r>
          </a:p>
          <a:p>
            <a:r>
              <a:rPr lang="cs-CZ" dirty="0"/>
              <a:t>Soutěže</a:t>
            </a:r>
          </a:p>
          <a:p>
            <a:r>
              <a:rPr lang="cs-CZ" dirty="0"/>
              <a:t>Obědy do škol</a:t>
            </a:r>
          </a:p>
          <a:p>
            <a:r>
              <a:rPr lang="cs-CZ" dirty="0"/>
              <a:t>Investice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25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F86F9BE-5909-B054-F70F-BF27347EFA7F}"/>
              </a:ext>
            </a:extLst>
          </p:cNvPr>
          <p:cNvSpPr txBox="1"/>
          <p:nvPr/>
        </p:nvSpPr>
        <p:spPr>
          <a:xfrm>
            <a:off x="611560" y="69269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solidFill>
                  <a:srgbClr val="000000"/>
                </a:solidFill>
                <a:latin typeface="+mj-lt"/>
              </a:rPr>
              <a:t>Akce v realizaci _Semilsko</a:t>
            </a:r>
            <a:endParaRPr lang="cs-CZ" sz="3200" dirty="0">
              <a:latin typeface="+mj-lt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6C55B9E-C20D-118C-E544-3AFFF0E7B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475673"/>
              </p:ext>
            </p:extLst>
          </p:nvPr>
        </p:nvGraphicFramePr>
        <p:xfrm>
          <a:off x="323850" y="1628800"/>
          <a:ext cx="8136582" cy="4406243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679341">
                  <a:extLst>
                    <a:ext uri="{9D8B030D-6E8A-4147-A177-3AD203B41FA5}">
                      <a16:colId xmlns:a16="http://schemas.microsoft.com/office/drawing/2014/main" val="3745062218"/>
                    </a:ext>
                  </a:extLst>
                </a:gridCol>
                <a:gridCol w="3529218">
                  <a:extLst>
                    <a:ext uri="{9D8B030D-6E8A-4147-A177-3AD203B41FA5}">
                      <a16:colId xmlns:a16="http://schemas.microsoft.com/office/drawing/2014/main" val="416007085"/>
                    </a:ext>
                  </a:extLst>
                </a:gridCol>
                <a:gridCol w="928023">
                  <a:extLst>
                    <a:ext uri="{9D8B030D-6E8A-4147-A177-3AD203B41FA5}">
                      <a16:colId xmlns:a16="http://schemas.microsoft.com/office/drawing/2014/main" val="3237602738"/>
                    </a:ext>
                  </a:extLst>
                </a:gridCol>
              </a:tblGrid>
              <a:tr h="4221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název příspěvkové organizace 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název akce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alokace v Kč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815509"/>
                  </a:ext>
                </a:extLst>
              </a:tr>
              <a:tr h="4095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Dětský domov, Semily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Oprava havarijního stavu kanalizace v areálu domova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4 500 000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ctr"/>
                </a:tc>
                <a:extLst>
                  <a:ext uri="{0D108BD9-81ED-4DB2-BD59-A6C34878D82A}">
                    <a16:rowId xmlns:a16="http://schemas.microsoft.com/office/drawing/2014/main" val="1493958138"/>
                  </a:ext>
                </a:extLst>
              </a:tr>
              <a:tr h="4221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Gymnázium, SOŠ a SZŠ, Jilemnice 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Příprava PD rekonstrukce tělocvičny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3 815 000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ctr"/>
                </a:tc>
                <a:extLst>
                  <a:ext uri="{0D108BD9-81ED-4DB2-BD59-A6C34878D82A}">
                    <a16:rowId xmlns:a16="http://schemas.microsoft.com/office/drawing/2014/main" val="2573549767"/>
                  </a:ext>
                </a:extLst>
              </a:tr>
              <a:tr h="4221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Střední škola, Semily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Oprava sociálního zařízení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3 000 000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ctr"/>
                </a:tc>
                <a:extLst>
                  <a:ext uri="{0D108BD9-81ED-4DB2-BD59-A6C34878D82A}">
                    <a16:rowId xmlns:a16="http://schemas.microsoft.com/office/drawing/2014/main" val="3465242158"/>
                  </a:ext>
                </a:extLst>
              </a:tr>
              <a:tr h="4221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effectLst/>
                          <a:latin typeface="+mj-lt"/>
                        </a:rPr>
                        <a:t>Operační program - Životní prostřední - projekty Snížení energetické náročnosti objektů (SEN)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ctr"/>
                </a:tc>
                <a:extLst>
                  <a:ext uri="{0D108BD9-81ED-4DB2-BD59-A6C34878D82A}">
                    <a16:rowId xmlns:a16="http://schemas.microsoft.com/office/drawing/2014/main" val="1521280603"/>
                  </a:ext>
                </a:extLst>
              </a:tr>
              <a:tr h="4221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Základní škola speciální, Semily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objekt školy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200 000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ctr"/>
                </a:tc>
                <a:extLst>
                  <a:ext uri="{0D108BD9-81ED-4DB2-BD59-A6C34878D82A}">
                    <a16:rowId xmlns:a16="http://schemas.microsoft.com/office/drawing/2014/main" val="3593441015"/>
                  </a:ext>
                </a:extLst>
              </a:tr>
              <a:tr h="42212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  <a:latin typeface="+mj-lt"/>
                        </a:rPr>
                        <a:t>Elektromobilita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b"/>
                </a:tc>
                <a:extLst>
                  <a:ext uri="{0D108BD9-81ED-4DB2-BD59-A6C34878D82A}">
                    <a16:rowId xmlns:a16="http://schemas.microsoft.com/office/drawing/2014/main" val="514170308"/>
                  </a:ext>
                </a:extLst>
              </a:tr>
              <a:tr h="4221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Střední zdravotnická škola, Turnov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vozidlo kategorie M1 (vícemístné)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1 150 000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ctr"/>
                </a:tc>
                <a:extLst>
                  <a:ext uri="{0D108BD9-81ED-4DB2-BD59-A6C34878D82A}">
                    <a16:rowId xmlns:a16="http://schemas.microsoft.com/office/drawing/2014/main" val="268953390"/>
                  </a:ext>
                </a:extLst>
              </a:tr>
              <a:tr h="42212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Střední škola, Semily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vozidlo kategorie M1 (osobní)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1 300 000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ctr"/>
                </a:tc>
                <a:extLst>
                  <a:ext uri="{0D108BD9-81ED-4DB2-BD59-A6C34878D82A}">
                    <a16:rowId xmlns:a16="http://schemas.microsoft.com/office/drawing/2014/main" val="3154623550"/>
                  </a:ext>
                </a:extLst>
              </a:tr>
              <a:tr h="42212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Integrovaná střední škola, Vysoké nad Jizerou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vozidlo kategorie M1 (osobní) a M1 (vícemístné)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2 450 000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b"/>
                </a:tc>
                <a:extLst>
                  <a:ext uri="{0D108BD9-81ED-4DB2-BD59-A6C34878D82A}">
                    <a16:rowId xmlns:a16="http://schemas.microsoft.com/office/drawing/2014/main" val="2937398396"/>
                  </a:ext>
                </a:extLst>
              </a:tr>
              <a:tr h="19764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celkem</a:t>
                      </a:r>
                    </a:p>
                  </a:txBody>
                  <a:tcPr marL="7488" marR="7488" marT="748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488" marR="7488" marT="748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16 415 000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484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6916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768</TotalTime>
  <Words>1658</Words>
  <Application>Microsoft Office PowerPoint</Application>
  <PresentationFormat>Předvádění na obrazovce (4:3)</PresentationFormat>
  <Paragraphs>360</Paragraphs>
  <Slides>21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Motiv Office</vt:lpstr>
      <vt:lpstr>Worksheet</vt:lpstr>
      <vt:lpstr>Porada ředitelů škol a školských zařízení zřizovaných Libereckým krajem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Rok 2023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Rekonstrukce objektu Zeyerova čp. 31, Liberec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Kasalová Dagmar</dc:creator>
  <cp:lastModifiedBy>Princová Jiřina</cp:lastModifiedBy>
  <cp:revision>17</cp:revision>
  <cp:lastPrinted>2023-03-15T13:00:33Z</cp:lastPrinted>
  <dcterms:created xsi:type="dcterms:W3CDTF">2023-03-08T15:30:40Z</dcterms:created>
  <dcterms:modified xsi:type="dcterms:W3CDTF">2023-04-12T14:30:05Z</dcterms:modified>
</cp:coreProperties>
</file>